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9"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jl, gemiddeld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42A54C80-263E-416B-A8E0-580EDEADCBDC}" type="datetimeFigureOut">
              <a:rPr lang="en-US" dirty="0"/>
              <a:t>1/24/2019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1/24/2019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PIT 2</a:t>
            </a:r>
            <a:endParaRPr lang="nl-NL" dirty="0"/>
          </a:p>
        </p:txBody>
      </p:sp>
      <p:sp>
        <p:nvSpPr>
          <p:cNvPr id="3" name="Ondertitel 2"/>
          <p:cNvSpPr>
            <a:spLocks noGrp="1"/>
          </p:cNvSpPr>
          <p:nvPr>
            <p:ph type="subTitle" idx="1"/>
          </p:nvPr>
        </p:nvSpPr>
        <p:spPr/>
        <p:txBody>
          <a:bodyPr/>
          <a:lstStyle/>
          <a:p>
            <a:r>
              <a:rPr lang="nl-NL" dirty="0"/>
              <a:t>Ik en mijn </a:t>
            </a:r>
            <a:r>
              <a:rPr lang="nl-NL" dirty="0" smtClean="0"/>
              <a:t>doelgroep</a:t>
            </a:r>
          </a:p>
          <a:p>
            <a:r>
              <a:rPr lang="nl-NL" dirty="0" smtClean="0"/>
              <a:t>Les 7</a:t>
            </a:r>
            <a:endParaRPr lang="nl-NL" dirty="0"/>
          </a:p>
          <a:p>
            <a:endParaRPr lang="nl-NL" dirty="0"/>
          </a:p>
        </p:txBody>
      </p:sp>
      <p:pic>
        <p:nvPicPr>
          <p:cNvPr id="4" name="Afbeelding 3"/>
          <p:cNvPicPr>
            <a:picLocks noChangeAspect="1"/>
          </p:cNvPicPr>
          <p:nvPr/>
        </p:nvPicPr>
        <p:blipFill>
          <a:blip r:embed="rId2"/>
          <a:stretch>
            <a:fillRect/>
          </a:stretch>
        </p:blipFill>
        <p:spPr>
          <a:xfrm>
            <a:off x="1385235" y="625756"/>
            <a:ext cx="4572654" cy="3425077"/>
          </a:xfrm>
          <a:prstGeom prst="rect">
            <a:avLst/>
          </a:prstGeom>
        </p:spPr>
      </p:pic>
    </p:spTree>
    <p:extLst>
      <p:ext uri="{BB962C8B-B14F-4D97-AF65-F5344CB8AC3E}">
        <p14:creationId xmlns:p14="http://schemas.microsoft.com/office/powerpoint/2010/main" val="32745696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0"/>
            <a:ext cx="8596668" cy="1320800"/>
          </a:xfrm>
        </p:spPr>
        <p:txBody>
          <a:bodyPr/>
          <a:lstStyle/>
          <a:p>
            <a:r>
              <a:rPr lang="nl-NL" dirty="0" smtClean="0"/>
              <a:t>Planning tot eind periode 2:</a:t>
            </a:r>
            <a:endParaRPr lang="nl-NL" dirty="0"/>
          </a:p>
        </p:txBody>
      </p:sp>
      <p:graphicFrame>
        <p:nvGraphicFramePr>
          <p:cNvPr id="6" name="Tijdelijke aanduiding voor inhoud 5"/>
          <p:cNvGraphicFramePr>
            <a:graphicFrameLocks noGrp="1"/>
          </p:cNvGraphicFramePr>
          <p:nvPr>
            <p:ph idx="1"/>
            <p:extLst>
              <p:ext uri="{D42A27DB-BD31-4B8C-83A1-F6EECF244321}">
                <p14:modId xmlns:p14="http://schemas.microsoft.com/office/powerpoint/2010/main" val="2651075600"/>
              </p:ext>
            </p:extLst>
          </p:nvPr>
        </p:nvGraphicFramePr>
        <p:xfrm>
          <a:off x="0" y="554730"/>
          <a:ext cx="12255045" cy="2662193"/>
        </p:xfrm>
        <a:graphic>
          <a:graphicData uri="http://schemas.openxmlformats.org/drawingml/2006/table">
            <a:tbl>
              <a:tblPr firstRow="1" firstCol="1" bandRow="1">
                <a:tableStyleId>{21E4AEA4-8DFA-4A89-87EB-49C32662AFE0}</a:tableStyleId>
              </a:tblPr>
              <a:tblGrid>
                <a:gridCol w="1315155">
                  <a:extLst>
                    <a:ext uri="{9D8B030D-6E8A-4147-A177-3AD203B41FA5}">
                      <a16:colId xmlns:a16="http://schemas.microsoft.com/office/drawing/2014/main" val="484538924"/>
                    </a:ext>
                  </a:extLst>
                </a:gridCol>
                <a:gridCol w="5135626">
                  <a:extLst>
                    <a:ext uri="{9D8B030D-6E8A-4147-A177-3AD203B41FA5}">
                      <a16:colId xmlns:a16="http://schemas.microsoft.com/office/drawing/2014/main" val="720584063"/>
                    </a:ext>
                  </a:extLst>
                </a:gridCol>
                <a:gridCol w="2664823">
                  <a:extLst>
                    <a:ext uri="{9D8B030D-6E8A-4147-A177-3AD203B41FA5}">
                      <a16:colId xmlns:a16="http://schemas.microsoft.com/office/drawing/2014/main" val="1534050966"/>
                    </a:ext>
                  </a:extLst>
                </a:gridCol>
                <a:gridCol w="3139441">
                  <a:extLst>
                    <a:ext uri="{9D8B030D-6E8A-4147-A177-3AD203B41FA5}">
                      <a16:colId xmlns:a16="http://schemas.microsoft.com/office/drawing/2014/main" val="3439619473"/>
                    </a:ext>
                  </a:extLst>
                </a:gridCol>
              </a:tblGrid>
              <a:tr h="713937">
                <a:tc>
                  <a:txBody>
                    <a:bodyPr/>
                    <a:lstStyle/>
                    <a:p>
                      <a:pPr>
                        <a:lnSpc>
                          <a:spcPct val="115000"/>
                        </a:lnSpc>
                        <a:spcAft>
                          <a:spcPts val="0"/>
                        </a:spcAft>
                      </a:pPr>
                      <a:r>
                        <a:rPr lang="nl-NL" sz="2000" dirty="0" smtClean="0">
                          <a:effectLst/>
                        </a:rPr>
                        <a:t>Per week:</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5440" marR="65440" marT="0" marB="0"/>
                </a:tc>
                <a:tc>
                  <a:txBody>
                    <a:bodyPr/>
                    <a:lstStyle/>
                    <a:p>
                      <a:pPr>
                        <a:lnSpc>
                          <a:spcPct val="115000"/>
                        </a:lnSpc>
                        <a:spcAft>
                          <a:spcPts val="0"/>
                        </a:spcAft>
                      </a:pPr>
                      <a:r>
                        <a:rPr lang="nl-NL" sz="1700" dirty="0" smtClean="0">
                          <a:effectLst/>
                        </a:rPr>
                        <a:t>Globaal</a:t>
                      </a:r>
                      <a:endParaRPr lang="nl-NL" sz="17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440" marR="65440" marT="0" marB="0"/>
                </a:tc>
                <a:tc>
                  <a:txBody>
                    <a:bodyPr/>
                    <a:lstStyle/>
                    <a:p>
                      <a:pPr>
                        <a:lnSpc>
                          <a:spcPct val="115000"/>
                        </a:lnSpc>
                        <a:spcAft>
                          <a:spcPts val="0"/>
                        </a:spcAft>
                      </a:pPr>
                      <a:r>
                        <a:rPr lang="nl-NL" sz="1700" dirty="0" smtClean="0">
                          <a:effectLst/>
                        </a:rPr>
                        <a:t>Acties</a:t>
                      </a:r>
                      <a:endParaRPr lang="nl-NL" sz="17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440" marR="65440" marT="0" marB="0"/>
                </a:tc>
                <a:tc>
                  <a:txBody>
                    <a:bodyPr/>
                    <a:lstStyle/>
                    <a:p>
                      <a:pPr>
                        <a:lnSpc>
                          <a:spcPct val="115000"/>
                        </a:lnSpc>
                        <a:spcAft>
                          <a:spcPts val="0"/>
                        </a:spcAft>
                      </a:pPr>
                      <a:r>
                        <a:rPr lang="nl-NL" sz="1700" dirty="0" smtClean="0">
                          <a:effectLst/>
                        </a:rPr>
                        <a:t>Huiswerk</a:t>
                      </a:r>
                      <a:endParaRPr lang="nl-NL" sz="17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440" marR="65440" marT="0" marB="0"/>
                </a:tc>
                <a:extLst>
                  <a:ext uri="{0D108BD9-81ED-4DB2-BD59-A6C34878D82A}">
                    <a16:rowId xmlns:a16="http://schemas.microsoft.com/office/drawing/2014/main" val="412919146"/>
                  </a:ext>
                </a:extLst>
              </a:tr>
              <a:tr h="1213692">
                <a:tc>
                  <a:txBody>
                    <a:bodyPr/>
                    <a:lstStyle/>
                    <a:p>
                      <a:pPr>
                        <a:lnSpc>
                          <a:spcPct val="115000"/>
                        </a:lnSpc>
                        <a:spcAft>
                          <a:spcPts val="0"/>
                        </a:spcAft>
                      </a:pPr>
                      <a:r>
                        <a:rPr lang="nl-NL" sz="2000" dirty="0" err="1" smtClean="0">
                          <a:effectLst/>
                        </a:rPr>
                        <a:t>Leswk</a:t>
                      </a:r>
                      <a:r>
                        <a:rPr lang="nl-NL" sz="2000" baseline="0" dirty="0" smtClean="0">
                          <a:effectLst/>
                        </a:rPr>
                        <a:t> 9</a:t>
                      </a:r>
                      <a:endParaRPr lang="nl-NL" sz="2000" dirty="0">
                        <a:effectLst/>
                      </a:endParaRPr>
                    </a:p>
                    <a:p>
                      <a:pPr>
                        <a:lnSpc>
                          <a:spcPct val="115000"/>
                        </a:lnSpc>
                        <a:spcAft>
                          <a:spcPts val="0"/>
                        </a:spcAft>
                      </a:pPr>
                      <a:r>
                        <a:rPr lang="nl-NL" sz="2000" dirty="0" smtClean="0">
                          <a:effectLst/>
                        </a:rPr>
                        <a:t>31 </a:t>
                      </a:r>
                      <a:r>
                        <a:rPr lang="nl-NL" sz="2000" dirty="0" smtClean="0">
                          <a:effectLst/>
                        </a:rPr>
                        <a:t>jan</a:t>
                      </a:r>
                    </a:p>
                    <a:p>
                      <a:pPr>
                        <a:lnSpc>
                          <a:spcPct val="115000"/>
                        </a:lnSpc>
                        <a:spcAft>
                          <a:spcPts val="0"/>
                        </a:spcAft>
                      </a:pPr>
                      <a:r>
                        <a:rPr lang="nl-NL" sz="2000" dirty="0" err="1" smtClean="0">
                          <a:effectLst/>
                        </a:rPr>
                        <a:t>Toetswk</a:t>
                      </a:r>
                      <a:endParaRPr lang="nl-NL"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65440" marR="65440" marT="0" marB="0"/>
                </a:tc>
                <a:tc>
                  <a:txBody>
                    <a:bodyPr/>
                    <a:lstStyle/>
                    <a:p>
                      <a:pPr>
                        <a:lnSpc>
                          <a:spcPct val="115000"/>
                        </a:lnSpc>
                        <a:spcAft>
                          <a:spcPts val="0"/>
                        </a:spcAft>
                      </a:pPr>
                      <a:r>
                        <a:rPr lang="nl-NL" sz="1700" dirty="0" smtClean="0">
                          <a:effectLst/>
                        </a:rPr>
                        <a:t>Mondeling:</a:t>
                      </a:r>
                      <a:r>
                        <a:rPr lang="nl-NL" sz="1700" baseline="0" dirty="0" smtClean="0">
                          <a:effectLst/>
                        </a:rPr>
                        <a:t> s</a:t>
                      </a:r>
                      <a:r>
                        <a:rPr lang="nl-NL" sz="1700" dirty="0" smtClean="0">
                          <a:effectLst/>
                        </a:rPr>
                        <a:t>ollicitaties </a:t>
                      </a:r>
                    </a:p>
                    <a:p>
                      <a:pPr>
                        <a:lnSpc>
                          <a:spcPct val="115000"/>
                        </a:lnSpc>
                        <a:spcAft>
                          <a:spcPts val="0"/>
                        </a:spcAft>
                      </a:pPr>
                      <a:r>
                        <a:rPr lang="nl-NL" sz="1700" dirty="0" smtClean="0">
                          <a:effectLst/>
                        </a:rPr>
                        <a:t>Inleveren eindverslag per groep met daarin:</a:t>
                      </a:r>
                    </a:p>
                    <a:p>
                      <a:pPr>
                        <a:lnSpc>
                          <a:spcPct val="115000"/>
                        </a:lnSpc>
                        <a:spcAft>
                          <a:spcPts val="0"/>
                        </a:spcAft>
                      </a:pPr>
                      <a:r>
                        <a:rPr lang="nl-NL" sz="1700" u="sng" dirty="0" smtClean="0">
                          <a:effectLst/>
                        </a:rPr>
                        <a:t>Uitgewerkt</a:t>
                      </a:r>
                      <a:r>
                        <a:rPr lang="nl-NL" sz="1700" u="sng" baseline="0" dirty="0" smtClean="0">
                          <a:effectLst/>
                        </a:rPr>
                        <a:t> i</a:t>
                      </a:r>
                      <a:r>
                        <a:rPr lang="nl-NL" sz="1700" u="sng" dirty="0" smtClean="0">
                          <a:effectLst/>
                        </a:rPr>
                        <a:t>nterview,</a:t>
                      </a:r>
                      <a:r>
                        <a:rPr lang="nl-NL" sz="1700" u="sng" baseline="0" dirty="0" smtClean="0">
                          <a:effectLst/>
                        </a:rPr>
                        <a:t> vacature, ieders </a:t>
                      </a:r>
                      <a:r>
                        <a:rPr lang="nl-NL" sz="1700" u="sng" baseline="0" dirty="0" err="1" smtClean="0">
                          <a:effectLst/>
                        </a:rPr>
                        <a:t>soll.brieven</a:t>
                      </a:r>
                      <a:r>
                        <a:rPr lang="nl-NL" sz="1700" u="sng" baseline="0" dirty="0" smtClean="0">
                          <a:effectLst/>
                        </a:rPr>
                        <a:t> &amp; </a:t>
                      </a:r>
                      <a:r>
                        <a:rPr lang="nl-NL" sz="1700" u="sng" baseline="0" dirty="0" err="1" smtClean="0">
                          <a:effectLst/>
                        </a:rPr>
                        <a:t>CV’s</a:t>
                      </a:r>
                      <a:r>
                        <a:rPr lang="nl-NL" sz="1700" u="sng" baseline="0" dirty="0" smtClean="0">
                          <a:effectLst/>
                        </a:rPr>
                        <a:t> plus </a:t>
                      </a:r>
                      <a:r>
                        <a:rPr lang="nl-NL" sz="1700" u="sng" baseline="0" dirty="0" smtClean="0">
                          <a:effectLst/>
                        </a:rPr>
                        <a:t>procesevaluatie PIT-2</a:t>
                      </a:r>
                      <a:endParaRPr lang="nl-NL" sz="1700"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5440" marR="65440" marT="0" marB="0"/>
                </a:tc>
                <a:tc>
                  <a:txBody>
                    <a:bodyPr/>
                    <a:lstStyle/>
                    <a:p>
                      <a:pPr>
                        <a:lnSpc>
                          <a:spcPct val="115000"/>
                        </a:lnSpc>
                        <a:spcAft>
                          <a:spcPts val="0"/>
                        </a:spcAft>
                      </a:pPr>
                      <a:r>
                        <a:rPr lang="nl-NL" sz="1700" dirty="0">
                          <a:effectLst/>
                        </a:rPr>
                        <a:t>Bij elkaar </a:t>
                      </a:r>
                      <a:r>
                        <a:rPr lang="nl-NL" sz="1700" dirty="0" smtClean="0">
                          <a:effectLst/>
                        </a:rPr>
                        <a:t>solliciteren</a:t>
                      </a:r>
                    </a:p>
                    <a:p>
                      <a:pPr>
                        <a:lnSpc>
                          <a:spcPct val="115000"/>
                        </a:lnSpc>
                        <a:spcAft>
                          <a:spcPts val="0"/>
                        </a:spcAft>
                      </a:pPr>
                      <a:r>
                        <a:rPr lang="nl-NL" sz="1700" dirty="0" smtClean="0">
                          <a:effectLst/>
                        </a:rPr>
                        <a:t>Inleveren eindverslag</a:t>
                      </a:r>
                      <a:endParaRPr lang="nl-NL" sz="1700" dirty="0">
                        <a:effectLst/>
                      </a:endParaRPr>
                    </a:p>
                    <a:p>
                      <a:pPr>
                        <a:lnSpc>
                          <a:spcPct val="115000"/>
                        </a:lnSpc>
                        <a:spcAft>
                          <a:spcPts val="0"/>
                        </a:spcAft>
                      </a:pPr>
                      <a:r>
                        <a:rPr lang="nl-NL" sz="1700" dirty="0">
                          <a:effectLst/>
                        </a:rPr>
                        <a:t> </a:t>
                      </a:r>
                      <a:endParaRPr lang="nl-NL" sz="17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65440" marR="65440" marT="0" marB="0"/>
                </a:tc>
                <a:tc>
                  <a:txBody>
                    <a:bodyPr/>
                    <a:lstStyle/>
                    <a:p>
                      <a:pPr>
                        <a:lnSpc>
                          <a:spcPct val="115000"/>
                        </a:lnSpc>
                        <a:spcAft>
                          <a:spcPts val="0"/>
                        </a:spcAft>
                      </a:pPr>
                      <a:r>
                        <a:rPr lang="nl-NL" sz="1700" dirty="0">
                          <a:effectLst/>
                        </a:rPr>
                        <a:t> </a:t>
                      </a:r>
                      <a:endParaRPr lang="nl-NL"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5440" marR="65440" marT="0" marB="0"/>
                </a:tc>
                <a:extLst>
                  <a:ext uri="{0D108BD9-81ED-4DB2-BD59-A6C34878D82A}">
                    <a16:rowId xmlns:a16="http://schemas.microsoft.com/office/drawing/2014/main" val="1991897322"/>
                  </a:ext>
                </a:extLst>
              </a:tr>
              <a:tr h="734564">
                <a:tc>
                  <a:txBody>
                    <a:bodyPr/>
                    <a:lstStyle/>
                    <a:p>
                      <a:pPr>
                        <a:lnSpc>
                          <a:spcPct val="115000"/>
                        </a:lnSpc>
                        <a:spcAft>
                          <a:spcPts val="0"/>
                        </a:spcAft>
                      </a:pPr>
                      <a:r>
                        <a:rPr lang="nl-NL" sz="2000" dirty="0" err="1" smtClean="0">
                          <a:effectLst/>
                        </a:rPr>
                        <a:t>Leswk</a:t>
                      </a:r>
                      <a:r>
                        <a:rPr lang="nl-NL" sz="2000" dirty="0" smtClean="0">
                          <a:effectLst/>
                        </a:rPr>
                        <a:t> 10</a:t>
                      </a:r>
                      <a:endParaRPr lang="nl-NL" sz="2000" dirty="0">
                        <a:effectLst/>
                      </a:endParaRPr>
                    </a:p>
                    <a:p>
                      <a:pPr>
                        <a:lnSpc>
                          <a:spcPct val="115000"/>
                        </a:lnSpc>
                        <a:spcAft>
                          <a:spcPts val="0"/>
                        </a:spcAft>
                      </a:pPr>
                      <a:r>
                        <a:rPr lang="nl-NL" sz="2000" dirty="0">
                          <a:effectLst/>
                        </a:rPr>
                        <a:t>7</a:t>
                      </a:r>
                      <a:r>
                        <a:rPr lang="nl-NL" sz="2000" dirty="0" smtClean="0">
                          <a:effectLst/>
                        </a:rPr>
                        <a:t> </a:t>
                      </a:r>
                      <a:r>
                        <a:rPr lang="nl-NL" sz="2000" dirty="0" err="1">
                          <a:effectLst/>
                        </a:rPr>
                        <a:t>febr</a:t>
                      </a:r>
                      <a:endParaRPr lang="nl-NL"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65440" marR="65440" marT="0" marB="0"/>
                </a:tc>
                <a:tc>
                  <a:txBody>
                    <a:bodyPr/>
                    <a:lstStyle/>
                    <a:p>
                      <a:pPr>
                        <a:lnSpc>
                          <a:spcPct val="115000"/>
                        </a:lnSpc>
                        <a:spcAft>
                          <a:spcPts val="0"/>
                        </a:spcAft>
                      </a:pPr>
                      <a:r>
                        <a:rPr lang="nl-NL" sz="1700" dirty="0">
                          <a:effectLst/>
                        </a:rPr>
                        <a:t>Bufferweek </a:t>
                      </a:r>
                      <a:r>
                        <a:rPr lang="nl-NL" sz="1700" dirty="0" smtClean="0">
                          <a:effectLst/>
                        </a:rPr>
                        <a:t>(herkansingen)</a:t>
                      </a:r>
                      <a:endParaRPr lang="nl-NL" sz="17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65440" marR="65440" marT="0" marB="0"/>
                </a:tc>
                <a:tc>
                  <a:txBody>
                    <a:bodyPr/>
                    <a:lstStyle/>
                    <a:p>
                      <a:pPr>
                        <a:lnSpc>
                          <a:spcPct val="115000"/>
                        </a:lnSpc>
                        <a:spcAft>
                          <a:spcPts val="0"/>
                        </a:spcAft>
                      </a:pPr>
                      <a:r>
                        <a:rPr lang="nl-NL" sz="1700" dirty="0">
                          <a:effectLst/>
                        </a:rPr>
                        <a:t> </a:t>
                      </a:r>
                      <a:endParaRPr lang="nl-NL" sz="17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65440" marR="65440" marT="0" marB="0"/>
                </a:tc>
                <a:tc>
                  <a:txBody>
                    <a:bodyPr/>
                    <a:lstStyle/>
                    <a:p>
                      <a:pPr>
                        <a:lnSpc>
                          <a:spcPct val="115000"/>
                        </a:lnSpc>
                        <a:spcAft>
                          <a:spcPts val="0"/>
                        </a:spcAft>
                      </a:pPr>
                      <a:r>
                        <a:rPr lang="nl-NL" sz="1700" dirty="0">
                          <a:effectLst/>
                        </a:rPr>
                        <a:t> </a:t>
                      </a:r>
                      <a:endParaRPr lang="nl-NL"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5440" marR="65440" marT="0" marB="0"/>
                </a:tc>
                <a:extLst>
                  <a:ext uri="{0D108BD9-81ED-4DB2-BD59-A6C34878D82A}">
                    <a16:rowId xmlns:a16="http://schemas.microsoft.com/office/drawing/2014/main" val="2274212812"/>
                  </a:ext>
                </a:extLst>
              </a:tr>
            </a:tbl>
          </a:graphicData>
        </a:graphic>
      </p:graphicFrame>
    </p:spTree>
    <p:extLst>
      <p:ext uri="{BB962C8B-B14F-4D97-AF65-F5344CB8AC3E}">
        <p14:creationId xmlns:p14="http://schemas.microsoft.com/office/powerpoint/2010/main" val="1797352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801189"/>
          </a:xfrm>
        </p:spPr>
        <p:txBody>
          <a:bodyPr/>
          <a:lstStyle/>
          <a:p>
            <a:r>
              <a:rPr lang="nl-NL" dirty="0" smtClean="0"/>
              <a:t>Vacature uitschrijven</a:t>
            </a:r>
            <a:endParaRPr lang="nl-NL" dirty="0"/>
          </a:p>
        </p:txBody>
      </p:sp>
      <p:sp>
        <p:nvSpPr>
          <p:cNvPr id="3" name="Tijdelijke aanduiding voor inhoud 2"/>
          <p:cNvSpPr>
            <a:spLocks noGrp="1"/>
          </p:cNvSpPr>
          <p:nvPr>
            <p:ph idx="1"/>
          </p:nvPr>
        </p:nvSpPr>
        <p:spPr>
          <a:xfrm>
            <a:off x="677334" y="1293223"/>
            <a:ext cx="9330266" cy="4748139"/>
          </a:xfrm>
        </p:spPr>
        <p:txBody>
          <a:bodyPr>
            <a:normAutofit fontScale="85000" lnSpcReduction="20000"/>
          </a:bodyPr>
          <a:lstStyle/>
          <a:p>
            <a:pPr>
              <a:lnSpc>
                <a:spcPct val="115000"/>
              </a:lnSpc>
            </a:pPr>
            <a:r>
              <a:rPr lang="nl-NL" dirty="0" smtClean="0"/>
              <a:t>Iedereen </a:t>
            </a:r>
            <a:r>
              <a:rPr lang="nl-NL" dirty="0"/>
              <a:t>krijgt </a:t>
            </a:r>
            <a:r>
              <a:rPr lang="nl-NL" dirty="0" smtClean="0"/>
              <a:t>de indeling voor het sollicitatie-event</a:t>
            </a:r>
          </a:p>
          <a:p>
            <a:pPr>
              <a:lnSpc>
                <a:spcPct val="115000"/>
              </a:lnSpc>
            </a:pPr>
            <a:r>
              <a:rPr lang="nl-NL" dirty="0" smtClean="0"/>
              <a:t>Elke sollicitant ontvangt een </a:t>
            </a:r>
            <a:r>
              <a:rPr lang="nl-NL" dirty="0"/>
              <a:t>vacature waarop hij/zij gaat </a:t>
            </a:r>
            <a:r>
              <a:rPr lang="nl-NL" dirty="0" smtClean="0"/>
              <a:t>solliciteren </a:t>
            </a:r>
          </a:p>
          <a:p>
            <a:pPr marL="0" indent="0">
              <a:lnSpc>
                <a:spcPct val="115000"/>
              </a:lnSpc>
              <a:buNone/>
            </a:pPr>
            <a:r>
              <a:rPr lang="nl-NL" dirty="0"/>
              <a:t> </a:t>
            </a:r>
            <a:r>
              <a:rPr lang="nl-NL" dirty="0" smtClean="0"/>
              <a:t>    </a:t>
            </a:r>
            <a:r>
              <a:rPr lang="nl-NL" dirty="0" smtClean="0"/>
              <a:t>voor het event. Bekijk de vacature goed. </a:t>
            </a:r>
            <a:endParaRPr lang="nl-NL"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nl-NL" dirty="0" smtClean="0"/>
              <a:t>Individueel een s</a:t>
            </a:r>
            <a:r>
              <a:rPr lang="nl-NL" dirty="0" smtClean="0"/>
              <a:t>ollicitatiebrief </a:t>
            </a:r>
            <a:r>
              <a:rPr lang="nl-NL" dirty="0"/>
              <a:t>schrijven </a:t>
            </a:r>
            <a:endParaRPr lang="nl-NL" dirty="0" smtClean="0"/>
          </a:p>
          <a:p>
            <a:pPr>
              <a:lnSpc>
                <a:spcPct val="115000"/>
              </a:lnSpc>
            </a:pPr>
            <a:r>
              <a:rPr lang="nl-NL" dirty="0" smtClean="0"/>
              <a:t>Vervolgens je brief</a:t>
            </a:r>
            <a:r>
              <a:rPr lang="nl-NL" dirty="0" smtClean="0"/>
              <a:t> samen met je actuele CV </a:t>
            </a:r>
            <a:r>
              <a:rPr lang="nl-NL" dirty="0" smtClean="0"/>
              <a:t>versturen </a:t>
            </a:r>
            <a:r>
              <a:rPr lang="nl-NL" dirty="0"/>
              <a:t>naar het in de vacature aangegeven </a:t>
            </a:r>
            <a:r>
              <a:rPr lang="nl-NL" dirty="0" smtClean="0"/>
              <a:t>mailadres van de commissieleden </a:t>
            </a:r>
          </a:p>
          <a:p>
            <a:pPr>
              <a:lnSpc>
                <a:spcPct val="115000"/>
              </a:lnSpc>
            </a:pPr>
            <a:r>
              <a:rPr lang="nl-NL" dirty="0" smtClean="0"/>
              <a:t>Commissieleden die brief verstuurd hebben gaan de ontvangen brieven lezen</a:t>
            </a:r>
          </a:p>
          <a:p>
            <a:pPr>
              <a:lnSpc>
                <a:spcPct val="115000"/>
              </a:lnSpc>
            </a:pPr>
            <a:r>
              <a:rPr lang="nl-NL" dirty="0" smtClean="0"/>
              <a:t>Met je andere commissieleden bedenken jullie vragen die je tijdens het gesprek aan de kandidaat wilt stellen. Bedenk er minimaal 10 die passen bij de betreffende kandidaat (vragen over zijn briefinhoud, cv, persoonlijkheid, toegevoegde waarde voor instelling </a:t>
            </a:r>
            <a:r>
              <a:rPr lang="nl-NL" dirty="0" err="1" smtClean="0"/>
              <a:t>etc</a:t>
            </a:r>
            <a:r>
              <a:rPr lang="nl-NL" dirty="0" smtClean="0"/>
              <a:t>).</a:t>
            </a:r>
          </a:p>
          <a:p>
            <a:pPr>
              <a:lnSpc>
                <a:spcPct val="115000"/>
              </a:lnSpc>
            </a:pPr>
            <a:r>
              <a:rPr lang="nl-NL" dirty="0" smtClean="0"/>
              <a:t>Voorbereiden </a:t>
            </a:r>
            <a:r>
              <a:rPr lang="nl-NL" dirty="0"/>
              <a:t>op het sollicitatiegesprek </a:t>
            </a:r>
            <a:r>
              <a:rPr lang="nl-NL" dirty="0" smtClean="0"/>
              <a:t>(welke vragen stel je over het werk, de instelling, hoe </a:t>
            </a:r>
            <a:r>
              <a:rPr lang="nl-NL" dirty="0"/>
              <a:t>verkoop je </a:t>
            </a:r>
            <a:r>
              <a:rPr lang="nl-NL" dirty="0" smtClean="0"/>
              <a:t>jezelf (eigen kernkwaliteiten benoemen)</a:t>
            </a:r>
          </a:p>
          <a:p>
            <a:pPr>
              <a:lnSpc>
                <a:spcPct val="115000"/>
              </a:lnSpc>
            </a:pPr>
            <a:endParaRPr lang="nl-NL" b="1" dirty="0" smtClean="0"/>
          </a:p>
          <a:p>
            <a:pPr marL="0" indent="0" fontAlgn="t">
              <a:buNone/>
            </a:pPr>
            <a:r>
              <a:rPr lang="nl-NL" b="1" dirty="0" smtClean="0"/>
              <a:t>Thuis (voor volgende week): </a:t>
            </a:r>
          </a:p>
          <a:p>
            <a:pPr fontAlgn="t">
              <a:buFont typeface="Wingdings" panose="05000000000000000000" pitchFamily="2" charset="2"/>
              <a:buChar char="§"/>
            </a:pPr>
            <a:r>
              <a:rPr lang="nl-NL" u="sng" dirty="0" err="1" smtClean="0"/>
              <a:t>Proces-evaluatie</a:t>
            </a:r>
            <a:r>
              <a:rPr lang="nl-NL" u="sng" dirty="0" smtClean="0"/>
              <a:t> PIT-2 schrijven </a:t>
            </a:r>
            <a:r>
              <a:rPr lang="nl-NL" dirty="0" smtClean="0"/>
              <a:t>(zie document in de wiki) en volgende </a:t>
            </a:r>
            <a:r>
              <a:rPr lang="nl-NL" dirty="0"/>
              <a:t>week </a:t>
            </a:r>
            <a:r>
              <a:rPr lang="nl-NL" dirty="0" smtClean="0"/>
              <a:t>inleveren (invoegen) in </a:t>
            </a:r>
            <a:r>
              <a:rPr lang="nl-NL" dirty="0"/>
              <a:t>het eindverslag van </a:t>
            </a:r>
            <a:r>
              <a:rPr lang="nl-NL" dirty="0" smtClean="0"/>
              <a:t>jullie PIT-groep</a:t>
            </a:r>
            <a:r>
              <a:rPr lang="nl-NL" dirty="0"/>
              <a:t>.</a:t>
            </a:r>
            <a:endParaRPr lang="nl-NL" dirty="0">
              <a:solidFill>
                <a:schemeClr val="tx1"/>
              </a:solidFill>
            </a:endParaRPr>
          </a:p>
          <a:p>
            <a:endParaRPr lang="nl-NL" dirty="0"/>
          </a:p>
        </p:txBody>
      </p:sp>
      <p:pic>
        <p:nvPicPr>
          <p:cNvPr id="4" name="Afbeelding 3"/>
          <p:cNvPicPr>
            <a:picLocks noChangeAspect="1"/>
          </p:cNvPicPr>
          <p:nvPr/>
        </p:nvPicPr>
        <p:blipFill>
          <a:blip r:embed="rId2"/>
          <a:stretch>
            <a:fillRect/>
          </a:stretch>
        </p:blipFill>
        <p:spPr>
          <a:xfrm>
            <a:off x="9090462" y="0"/>
            <a:ext cx="3101537" cy="2063931"/>
          </a:xfrm>
          <a:prstGeom prst="rect">
            <a:avLst/>
          </a:prstGeom>
        </p:spPr>
      </p:pic>
    </p:spTree>
    <p:extLst>
      <p:ext uri="{BB962C8B-B14F-4D97-AF65-F5344CB8AC3E}">
        <p14:creationId xmlns:p14="http://schemas.microsoft.com/office/powerpoint/2010/main" val="2680246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6696</TotalTime>
  <Words>220</Words>
  <Application>Microsoft Office PowerPoint</Application>
  <PresentationFormat>Breedbeeld</PresentationFormat>
  <Paragraphs>35</Paragraphs>
  <Slides>3</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3</vt:i4>
      </vt:variant>
    </vt:vector>
  </HeadingPairs>
  <TitlesOfParts>
    <vt:vector size="10" baseType="lpstr">
      <vt:lpstr>Arial</vt:lpstr>
      <vt:lpstr>Calibri</vt:lpstr>
      <vt:lpstr>Times New Roman</vt:lpstr>
      <vt:lpstr>Trebuchet MS</vt:lpstr>
      <vt:lpstr>Wingdings</vt:lpstr>
      <vt:lpstr>Wingdings 3</vt:lpstr>
      <vt:lpstr>Facet</vt:lpstr>
      <vt:lpstr>PIT 2</vt:lpstr>
      <vt:lpstr>Planning tot eind periode 2:</vt:lpstr>
      <vt:lpstr>Vacature uitschrijven</vt:lpstr>
    </vt:vector>
  </TitlesOfParts>
  <Company>Noorderpoort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PIT 2</dc:title>
  <dc:creator>S. Poelman</dc:creator>
  <cp:lastModifiedBy>Simon Poelman</cp:lastModifiedBy>
  <cp:revision>25</cp:revision>
  <dcterms:created xsi:type="dcterms:W3CDTF">2017-12-13T18:50:24Z</dcterms:created>
  <dcterms:modified xsi:type="dcterms:W3CDTF">2019-01-24T13:26:15Z</dcterms:modified>
</cp:coreProperties>
</file>